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9" r:id="rId2"/>
    <p:sldId id="364" r:id="rId3"/>
    <p:sldId id="358" r:id="rId4"/>
    <p:sldId id="384" r:id="rId5"/>
    <p:sldId id="371" r:id="rId6"/>
    <p:sldId id="393" r:id="rId7"/>
    <p:sldId id="361" r:id="rId8"/>
    <p:sldId id="378" r:id="rId9"/>
    <p:sldId id="372" r:id="rId10"/>
    <p:sldId id="381" r:id="rId11"/>
    <p:sldId id="390" r:id="rId12"/>
    <p:sldId id="382" r:id="rId13"/>
    <p:sldId id="386" r:id="rId14"/>
    <p:sldId id="391" r:id="rId15"/>
    <p:sldId id="3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regory Kennedy" initials="G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CAB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397" autoAdjust="0"/>
    <p:restoredTop sz="94660"/>
  </p:normalViewPr>
  <p:slideViewPr>
    <p:cSldViewPr>
      <p:cViewPr varScale="1">
        <p:scale>
          <a:sx n="93" d="100"/>
          <a:sy n="9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egory.Kennedy:Library:Mail%20Downloads:InMobi_Network_Data_June10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'Regional eCPM Index'!$B$4</c:f>
              <c:strCache>
                <c:ptCount val="1"/>
                <c:pt idx="0">
                  <c:v>eCPM Index</c:v>
                </c:pt>
              </c:strCache>
            </c:strRef>
          </c:tx>
          <c:cat>
            <c:strRef>
              <c:f>'Regional eCPM Index'!$A$5:$A$9</c:f>
              <c:strCache>
                <c:ptCount val="5"/>
                <c:pt idx="0">
                  <c:v>Europe</c:v>
                </c:pt>
                <c:pt idx="1">
                  <c:v>North America</c:v>
                </c:pt>
                <c:pt idx="2">
                  <c:v>Asia (Excl. China and Japan)</c:v>
                </c:pt>
                <c:pt idx="3">
                  <c:v>Middle East</c:v>
                </c:pt>
                <c:pt idx="4">
                  <c:v>Africa</c:v>
                </c:pt>
              </c:strCache>
            </c:strRef>
          </c:cat>
          <c:val>
            <c:numRef>
              <c:f>'Regional eCPM Index'!$B$5:$B$9</c:f>
              <c:numCache>
                <c:formatCode>General</c:formatCode>
                <c:ptCount val="5"/>
                <c:pt idx="0">
                  <c:v>129.0</c:v>
                </c:pt>
                <c:pt idx="1">
                  <c:v>125.0</c:v>
                </c:pt>
                <c:pt idx="2">
                  <c:v>100.0</c:v>
                </c:pt>
                <c:pt idx="3">
                  <c:v>90.0</c:v>
                </c:pt>
                <c:pt idx="4">
                  <c:v>71.0</c:v>
                </c:pt>
              </c:numCache>
            </c:numRef>
          </c:val>
        </c:ser>
        <c:overlap val="100"/>
        <c:axId val="594136840"/>
        <c:axId val="550671464"/>
      </c:barChart>
      <c:catAx>
        <c:axId val="594136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/>
                <a:cs typeface="Arial"/>
              </a:defRPr>
            </a:pPr>
            <a:endParaRPr lang="en-US"/>
          </a:p>
        </c:txPr>
        <c:crossAx val="550671464"/>
        <c:crosses val="autoZero"/>
        <c:auto val="1"/>
        <c:lblAlgn val="ctr"/>
        <c:lblOffset val="100"/>
      </c:catAx>
      <c:valAx>
        <c:axId val="550671464"/>
        <c:scaling>
          <c:orientation val="minMax"/>
        </c:scaling>
        <c:delete val="1"/>
        <c:axPos val="l"/>
        <c:numFmt formatCode="General" sourceLinked="1"/>
        <c:tickLblPos val="nextTo"/>
        <c:crossAx val="594136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F71B-00BB-B141-A80F-B834803EB1F4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9F09-2DED-7A4E-820E-0E3970482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8EA0-CC71-42A4-AC09-B09BDB252592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E407-F1EB-4FBA-9824-3B22B174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25B1-5079-4A47-9761-C0407CCEA6DE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A492-BEE4-2B47-BE45-D74F89C91D90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953E-77FC-1248-BF13-784E44EA5297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EBCE-4A0D-BC48-B26D-4A67CC4D8AE1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4CF-838D-1C4B-A3AA-C58E109FA1F0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5734-34B1-2746-8078-BE2B277C04BB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6FD-2700-5841-B907-7BD6146E5D2D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A10-3535-9345-BCA9-4AEC9E7D8090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78E-6C25-0741-9BBD-2546E04240C2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7CC-DC00-8248-8E60-D8EE76D62AFF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1B6123D-BEFC-024C-B842-48A6F1BB6CD7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D4686A-BB17-43ED-A866-258CC15EEF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153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6600" y="290576"/>
            <a:ext cx="1533993" cy="62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mobi.com/developer/program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ingslide.jpg"/>
          <p:cNvPicPr>
            <a:picLocks noChangeAspect="1"/>
          </p:cNvPicPr>
          <p:nvPr/>
        </p:nvPicPr>
        <p:blipFill>
          <a:blip r:embed="rId2"/>
          <a:srcRect l="12299" t="2495" r="13904" b="12671"/>
          <a:stretch>
            <a:fillRect/>
          </a:stretch>
        </p:blipFill>
        <p:spPr>
          <a:xfrm>
            <a:off x="533400" y="1600200"/>
            <a:ext cx="3962400" cy="320765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1F4E-7287-B24A-8C91-CE69D9227506}" type="datetime1">
              <a:rPr lang="en-US" smtClean="0"/>
              <a:pPr/>
              <a:t>3/31/11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 descr="inmobilogo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3657600" cy="148276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676400" y="3429000"/>
            <a:ext cx="67056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World’s Largest Independent</a:t>
            </a:r>
            <a:b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Mobile Ad Network</a:t>
            </a:r>
            <a:r>
              <a:rPr lang="en-US" sz="2800" dirty="0" smtClean="0">
                <a:solidFill>
                  <a:srgbClr val="595959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solidFill>
                  <a:srgbClr val="595959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595959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solidFill>
                  <a:srgbClr val="595959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Economics of Building an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Advertising Supported App Business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March 31, 2011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ea typeface="Gill Sans" charset="0"/>
                <a:cs typeface="Helvetica"/>
              </a:rPr>
              <a:t>Think Globally</a:t>
            </a:r>
            <a:endParaRPr lang="en-US" dirty="0">
              <a:latin typeface="Helvetica"/>
              <a:ea typeface="Gill Sans" charset="0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>
                <a:latin typeface="Helvetica"/>
                <a:cs typeface="Helvetica"/>
              </a:rPr>
              <a:pPr/>
              <a:t>3/31/11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>
                <a:latin typeface="Helvetica"/>
                <a:cs typeface="Helvetica"/>
              </a:rPr>
              <a:pPr/>
              <a:t>10</a:t>
            </a:fld>
            <a:endParaRPr lang="en-US">
              <a:latin typeface="Helvetica"/>
              <a:cs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95400"/>
            <a:ext cx="771884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ea typeface="Gill Sans" charset="0"/>
                <a:cs typeface="Helvetica"/>
              </a:rPr>
              <a:t>Think Globally</a:t>
            </a:r>
            <a:endParaRPr lang="en-US" dirty="0">
              <a:latin typeface="Helvetica"/>
              <a:ea typeface="Gill Sans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Helvetica"/>
                <a:ea typeface="Gill Sans" charset="0"/>
                <a:cs typeface="Helvetica"/>
              </a:rPr>
              <a:t>eCPMs</a:t>
            </a:r>
            <a:r>
              <a:rPr lang="en-US" sz="2400" dirty="0" smtClean="0">
                <a:latin typeface="Helvetica"/>
                <a:ea typeface="Gill Sans" charset="0"/>
                <a:cs typeface="Helvetica"/>
              </a:rPr>
              <a:t> vary globally but not by a big margin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>
                <a:latin typeface="Helvetica"/>
                <a:cs typeface="Helvetica"/>
              </a:rPr>
              <a:pPr/>
              <a:t>3/31/11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>
                <a:latin typeface="Helvetica"/>
                <a:cs typeface="Helvetica"/>
              </a:rPr>
              <a:pPr/>
              <a:t>11</a:t>
            </a:fld>
            <a:endParaRPr lang="en-US">
              <a:latin typeface="Helvetica"/>
              <a:cs typeface="Helvetica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762000" y="2223611"/>
          <a:ext cx="7543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367698" y="2069068"/>
            <a:ext cx="918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129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819400" y="2145268"/>
            <a:ext cx="918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125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263298" y="2602468"/>
            <a:ext cx="918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101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784100" y="2754868"/>
            <a:ext cx="69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90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231900" y="3059668"/>
            <a:ext cx="69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143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Gill Sans" charset="0"/>
                <a:cs typeface="Helvetica"/>
              </a:rPr>
              <a:t>Index by region</a:t>
            </a:r>
          </a:p>
          <a:p>
            <a:pPr marL="0" lvl="1"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Gill Sans" charset="0"/>
                <a:cs typeface="Helvetica"/>
              </a:rPr>
              <a:t>Sourced from our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eCPMs</a:t>
            </a:r>
            <a:r>
              <a:rPr lang="en-US" dirty="0" smtClean="0">
                <a:latin typeface="Helvetica"/>
                <a:cs typeface="Helvetica"/>
              </a:rPr>
              <a:t> Top 20 Countries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>
                <a:latin typeface="Helvetica"/>
                <a:cs typeface="Helvetica"/>
              </a:rPr>
              <a:pPr/>
              <a:t>3/31/11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>
                <a:latin typeface="Helvetica"/>
                <a:cs typeface="Helvetica"/>
              </a:rPr>
              <a:pPr/>
              <a:t>12</a:t>
            </a:fld>
            <a:endParaRPr lang="en-US"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54073"/>
          <a:ext cx="3724275" cy="44169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/>
                <a:gridCol w="1234260"/>
                <a:gridCol w="813615"/>
              </a:tblGrid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Country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Index Range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Rank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Australia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Malaysia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Ireland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4243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Thailand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South Africa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4375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Russian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Federation*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New Zealand*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United Kingdom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Italy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50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USA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&gt; 150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1358100"/>
          <a:ext cx="3746054" cy="44244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4089"/>
                <a:gridCol w="1722127"/>
                <a:gridCol w="819838"/>
              </a:tblGrid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Country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Index Range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Rank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BFBFBF"/>
                    </a:solidFill>
                  </a:tcPr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UAE*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120 to 149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Sweden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120 to 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Norway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120 to 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Germany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120 to 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Singapore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120 to 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44559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Saudi Arabia*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80 to 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Brazil*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80 to 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France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80 to 120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Spain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80 to 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  <a:tr h="3978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Jordan*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80 to 120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Helvetica" charset="0"/>
                        <a:cs typeface="Arial"/>
                      </a:endParaRPr>
                    </a:p>
                  </a:txBody>
                  <a:tcPr marL="12700" marR="12700" marT="1270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Froggy</a:t>
            </a:r>
            <a:r>
              <a:rPr lang="en-US" dirty="0" smtClean="0"/>
              <a:t> Jump Case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03" y="2367013"/>
            <a:ext cx="4212097" cy="3576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2556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/>
                <a:cs typeface="Arial"/>
              </a:rPr>
              <a:t>Invictus</a:t>
            </a:r>
            <a:r>
              <a:rPr lang="en-US" sz="2800" dirty="0" smtClean="0">
                <a:latin typeface="Arial"/>
                <a:cs typeface="Arial"/>
              </a:rPr>
              <a:t> Games Sees </a:t>
            </a:r>
            <a:r>
              <a:rPr lang="en-US" sz="2800" dirty="0" err="1" smtClean="0">
                <a:latin typeface="Arial"/>
                <a:cs typeface="Arial"/>
              </a:rPr>
              <a:t>eCPMs</a:t>
            </a:r>
            <a:r>
              <a:rPr lang="en-US" sz="2800" dirty="0" smtClean="0">
                <a:latin typeface="Arial"/>
                <a:cs typeface="Arial"/>
              </a:rPr>
              <a:t> as High as $5.99 for </a:t>
            </a:r>
            <a:r>
              <a:rPr lang="en-US" sz="2800" dirty="0" err="1" smtClean="0">
                <a:latin typeface="Arial"/>
                <a:cs typeface="Arial"/>
              </a:rPr>
              <a:t>iPhone</a:t>
            </a:r>
            <a:r>
              <a:rPr lang="en-US" sz="2800" dirty="0" smtClean="0">
                <a:latin typeface="Arial"/>
                <a:cs typeface="Arial"/>
              </a:rPr>
              <a:t> Game With </a:t>
            </a:r>
            <a:r>
              <a:rPr lang="en-US" sz="2800" dirty="0" err="1" smtClean="0">
                <a:latin typeface="Arial"/>
                <a:cs typeface="Arial"/>
              </a:rPr>
              <a:t>InMobi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Free Case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2556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/>
                <a:cs typeface="Arial"/>
              </a:rPr>
              <a:t>Inedible’s</a:t>
            </a:r>
            <a:r>
              <a:rPr lang="en-US" sz="2800" dirty="0" smtClean="0">
                <a:latin typeface="Arial"/>
                <a:cs typeface="Arial"/>
              </a:rPr>
              <a:t> Shotgun Free </a:t>
            </a:r>
            <a:r>
              <a:rPr lang="en-US" sz="2800" dirty="0" err="1" smtClean="0">
                <a:latin typeface="Arial"/>
                <a:cs typeface="Arial"/>
              </a:rPr>
              <a:t>iPhone</a:t>
            </a:r>
            <a:r>
              <a:rPr lang="en-US" sz="2800" dirty="0" smtClean="0">
                <a:latin typeface="Arial"/>
                <a:cs typeface="Arial"/>
              </a:rPr>
              <a:t> App Triples International </a:t>
            </a:r>
            <a:r>
              <a:rPr lang="en-US" sz="2800" dirty="0" err="1" smtClean="0">
                <a:latin typeface="Arial"/>
                <a:cs typeface="Arial"/>
              </a:rPr>
              <a:t>eCPMs</a:t>
            </a:r>
            <a:r>
              <a:rPr lang="en-US" sz="2800" dirty="0" smtClean="0">
                <a:latin typeface="Arial"/>
                <a:cs typeface="Arial"/>
              </a:rPr>
              <a:t> With </a:t>
            </a:r>
            <a:r>
              <a:rPr lang="en-US" sz="2800" dirty="0" err="1" smtClean="0">
                <a:latin typeface="Arial"/>
                <a:cs typeface="Arial"/>
              </a:rPr>
              <a:t>InMobi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31950"/>
            <a:ext cx="4114800" cy="361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r>
              <a:rPr lang="en-US" dirty="0" smtClean="0"/>
              <a:t>Think globally</a:t>
            </a:r>
          </a:p>
          <a:p>
            <a:r>
              <a:rPr lang="en-US" dirty="0" smtClean="0"/>
              <a:t>Build a sustainable business</a:t>
            </a:r>
          </a:p>
          <a:p>
            <a:r>
              <a:rPr lang="en-US" dirty="0" smtClean="0"/>
              <a:t>Test and experiment</a:t>
            </a:r>
          </a:p>
          <a:p>
            <a:r>
              <a:rPr lang="en-US" dirty="0" smtClean="0"/>
              <a:t>Optimize based on data</a:t>
            </a:r>
          </a:p>
          <a:p>
            <a:r>
              <a:rPr lang="en-US" dirty="0" smtClean="0"/>
              <a:t>Have fun!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8458200" cy="1846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Participate in World Developer Program to get high revenue share!</a:t>
            </a:r>
          </a:p>
          <a:p>
            <a:pPr algn="ctr"/>
            <a:endParaRPr lang="en-US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http://www.inmobi.com/developer/programs/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inmobi</a:t>
            </a:r>
            <a:endParaRPr lang="en-US" dirty="0" smtClean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ashwani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1F4E-7287-B24A-8C91-CE69D9227506}" type="datetime1">
              <a:rPr lang="en-US" smtClean="0"/>
              <a:pPr/>
              <a:t>3/31/11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274638"/>
            <a:ext cx="6248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We’re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Mobile Ad Network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76082"/>
            <a:ext cx="8398664" cy="3696118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685800" y="1219201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31.5 Billion impressions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6 Offices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Live in 115 countries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800600" y="12192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194 M Consumers reached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185 employees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Backed by KPCB &amp; </a:t>
            </a:r>
            <a:r>
              <a:rPr lang="en-US" sz="2000" dirty="0" err="1" smtClean="0">
                <a:latin typeface="Arial"/>
                <a:cs typeface="Arial"/>
              </a:rPr>
              <a:t>Sherpalo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3429000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San Francisco  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429000" y="3048000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London  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962400" y="5133201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Johannesburg  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934200" y="3581400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Tokyo 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419600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Singapore 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038600"/>
            <a:ext cx="11430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Bangalore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eyes of a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8153400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Exciting Times </a:t>
            </a:r>
          </a:p>
          <a:p>
            <a:pPr algn="ctr">
              <a:buNone/>
            </a:pPr>
            <a:r>
              <a:rPr lang="en-US" sz="3200" dirty="0" smtClean="0"/>
              <a:t>Highly competitive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steve-jobs-eric-schmidt-fighting-box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5080000" cy="3810000"/>
          </a:xfrm>
          <a:prstGeom prst="rect">
            <a:avLst/>
          </a:prstGeom>
        </p:spPr>
      </p:pic>
      <p:pic>
        <p:nvPicPr>
          <p:cNvPr id="12" name="Picture 11" descr="120111151059apple_app_st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95400"/>
            <a:ext cx="1143000" cy="1143000"/>
          </a:xfrm>
          <a:prstGeom prst="rect">
            <a:avLst/>
          </a:prstGeom>
        </p:spPr>
      </p:pic>
      <p:pic>
        <p:nvPicPr>
          <p:cNvPr id="13" name="Picture 12" descr="androidmar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743200"/>
            <a:ext cx="1143000" cy="1143000"/>
          </a:xfrm>
          <a:prstGeom prst="rect">
            <a:avLst/>
          </a:prstGeom>
        </p:spPr>
      </p:pic>
      <p:pic>
        <p:nvPicPr>
          <p:cNvPr id="14" name="Picture 13" descr="Amazon-Andro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174" y="4114800"/>
            <a:ext cx="1393826" cy="85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124200"/>
            <a:ext cx="75438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467600" cy="1600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Huge opportunity for developers</a:t>
            </a:r>
          </a:p>
          <a:p>
            <a:r>
              <a:rPr lang="en-US" sz="2400" dirty="0" smtClean="0"/>
              <a:t>Mobile eco-system is still emerging</a:t>
            </a:r>
          </a:p>
          <a:p>
            <a:r>
              <a:rPr lang="en-US" sz="2400" dirty="0" smtClean="0"/>
              <a:t>Top apps are worth millions of dollars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03600"/>
            <a:ext cx="3124200" cy="208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39373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Since its release over 60 million copies of the game Angry Birds have been downloaded.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0600" y="3657600"/>
            <a:ext cx="34290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2133600"/>
            <a:ext cx="3429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3657600"/>
            <a:ext cx="3429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133600"/>
            <a:ext cx="3429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Models: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85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There are only four ways to make money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725650"/>
            <a:ext cx="807720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Each has strengths and weaknesses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Some models are more appropriate than others</a:t>
            </a:r>
          </a:p>
          <a:p>
            <a:pPr algn="ctr"/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146518"/>
            <a:ext cx="34290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Paid Downloads</a:t>
            </a:r>
          </a:p>
          <a:p>
            <a:pPr algn="ctr"/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146518"/>
            <a:ext cx="34290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Sponsorship</a:t>
            </a:r>
          </a:p>
          <a:p>
            <a:pPr algn="ctr"/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676472"/>
            <a:ext cx="34290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Advertising</a:t>
            </a:r>
          </a:p>
          <a:p>
            <a:pPr algn="ctr"/>
            <a:endParaRPr lang="en-US" sz="2400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676472"/>
            <a:ext cx="3429000" cy="1200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In App Purchase</a:t>
            </a:r>
          </a:p>
          <a:p>
            <a:pPr algn="ctr"/>
            <a:endParaRPr lang="en-US" sz="24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ny-Ericsson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514600"/>
            <a:ext cx="2271816" cy="326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Ad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$1 Billion market in the U.S. today </a:t>
            </a:r>
          </a:p>
          <a:p>
            <a:r>
              <a:rPr lang="en-US" sz="2400" dirty="0" smtClean="0"/>
              <a:t>Globally it’s expected to exceed $20 B in 2013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eebik-hex-ride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21" y="2133600"/>
            <a:ext cx="2068779" cy="2743200"/>
          </a:xfrm>
          <a:prstGeom prst="rect">
            <a:avLst/>
          </a:prstGeom>
        </p:spPr>
      </p:pic>
      <p:pic>
        <p:nvPicPr>
          <p:cNvPr id="8" name="Picture 7" descr="yamaha_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44013"/>
            <a:ext cx="2514600" cy="3988155"/>
          </a:xfrm>
          <a:prstGeom prst="rect">
            <a:avLst/>
          </a:prstGeom>
        </p:spPr>
      </p:pic>
      <p:pic>
        <p:nvPicPr>
          <p:cNvPr id="10" name="Picture 9" descr="reebik-hex-ride_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169" y="1752600"/>
            <a:ext cx="2769631" cy="491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2819400"/>
            <a:ext cx="7543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ial"/>
              <a:cs typeface="A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971800"/>
            <a:ext cx="5410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Models: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Strength: Can drive more revenue than paid</a:t>
            </a:r>
          </a:p>
          <a:p>
            <a:r>
              <a:rPr lang="en-US" sz="2400" dirty="0" smtClean="0"/>
              <a:t>Weakness: Requires large installed base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D082-5DDC-C84A-BA0A-CCE1156FEB33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38" y="3073540"/>
            <a:ext cx="1104762" cy="1117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429000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Photobucket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748" y="4724400"/>
            <a:ext cx="10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Shotgun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400"/>
            <a:ext cx="1079365" cy="1079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0" y="4126468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Examples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048000"/>
            <a:ext cx="1142857" cy="1142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56830" y="3429000"/>
            <a:ext cx="146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Moco</a:t>
            </a:r>
            <a:r>
              <a:rPr lang="en-US" dirty="0" smtClean="0">
                <a:latin typeface="Arial"/>
                <a:cs typeface="Arial"/>
              </a:rPr>
              <a:t> Space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1F4E-7287-B24A-8C91-CE69D9227506}" type="datetime1">
              <a:rPr lang="en-US" smtClean="0"/>
              <a:pPr/>
              <a:t>3/31/11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274638"/>
            <a:ext cx="6781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atin typeface="Arial"/>
                <a:cs typeface="Arial"/>
              </a:rPr>
              <a:t>How to Pick a Network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1"/>
            <a:ext cx="82296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/>
                <a:cs typeface="Arial"/>
              </a:rPr>
              <a:t>Some important questions: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In what regions are you trying to monetize?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What platform are you developing for?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Type of content games, music, cars?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Is a third party platform right for you?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038600"/>
            <a:ext cx="21336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Blind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Network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038600"/>
            <a:ext cx="21336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Vertical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4038600"/>
            <a:ext cx="21336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Targeted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ial"/>
                <a:cs typeface="Aial"/>
              </a:rPr>
              <a:t>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6546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Gill Sans" charset="0"/>
                <a:cs typeface="Helvetica"/>
              </a:rPr>
              <a:t>Types of Network: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1F4E-7287-B24A-8C91-CE69D9227506}" type="datetime1">
              <a:rPr lang="en-US" smtClean="0"/>
              <a:pPr/>
              <a:t>3/31/11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686A-BB17-43ED-A866-258CC15EEF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274638"/>
            <a:ext cx="6248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Tips and Tricks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505200"/>
            <a:ext cx="3509223" cy="25316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6248400" cy="35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Experiment with ad placement</a:t>
            </a:r>
            <a:r>
              <a:rPr lang="en-US" sz="2400" dirty="0" smtClean="0">
                <a:latin typeface="Arial"/>
                <a:cs typeface="Arial"/>
              </a:rPr>
              <a:t> and format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Use data to improve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"/>
                <a:cs typeface="Arial"/>
              </a:rPr>
              <a:t>Use multiple ad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Create your own mediation 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"/>
                <a:cs typeface="Arial"/>
              </a:rPr>
              <a:t>Develop directly for ad verticals (cars, travel, finance, etc.)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Test everything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Iterate often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13527</TotalTime>
  <Words>518</Words>
  <Application>Microsoft Macintosh PowerPoint</Application>
  <PresentationFormat>On-screen Show (4:3)</PresentationFormat>
  <Paragraphs>192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World’s Largest Independent Mobile Ad Network  The Economics of Building an Advertising Supported App Business March 31, 2011</vt:lpstr>
      <vt:lpstr>Slide 2</vt:lpstr>
      <vt:lpstr>From the eyes of a developer</vt:lpstr>
      <vt:lpstr>The Opportunity</vt:lpstr>
      <vt:lpstr>Revenue Models: Overview</vt:lpstr>
      <vt:lpstr>The Mobile Ad Opportunity</vt:lpstr>
      <vt:lpstr>Revenue Models: Advertising</vt:lpstr>
      <vt:lpstr>Slide 8</vt:lpstr>
      <vt:lpstr>Slide 9</vt:lpstr>
      <vt:lpstr>Think Globally</vt:lpstr>
      <vt:lpstr>Think Globally</vt:lpstr>
      <vt:lpstr>eCPMs Top 20 Countries</vt:lpstr>
      <vt:lpstr>Froggy Jump Case Study</vt:lpstr>
      <vt:lpstr>Shotgun Free Case Study</vt:lpstr>
      <vt:lpstr>Key Messages</vt:lpstr>
    </vt:vector>
  </TitlesOfParts>
  <Company>MKHOJ Solutions Pvt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Marseille.steele</dc:creator>
  <cp:lastModifiedBy>Sophia DeMartini</cp:lastModifiedBy>
  <cp:revision>258</cp:revision>
  <dcterms:created xsi:type="dcterms:W3CDTF">2011-03-31T18:02:39Z</dcterms:created>
  <dcterms:modified xsi:type="dcterms:W3CDTF">2011-03-31T18:02:59Z</dcterms:modified>
</cp:coreProperties>
</file>